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32" r:id="rId3"/>
    <p:sldId id="437" r:id="rId4"/>
    <p:sldId id="433" r:id="rId5"/>
    <p:sldId id="438" r:id="rId6"/>
    <p:sldId id="436" r:id="rId7"/>
    <p:sldId id="434" r:id="rId8"/>
    <p:sldId id="439" r:id="rId9"/>
    <p:sldId id="440" r:id="rId10"/>
    <p:sldId id="400" r:id="rId11"/>
    <p:sldId id="406" r:id="rId12"/>
    <p:sldId id="408" r:id="rId13"/>
    <p:sldId id="419" r:id="rId14"/>
    <p:sldId id="407" r:id="rId15"/>
    <p:sldId id="409" r:id="rId16"/>
    <p:sldId id="417" r:id="rId17"/>
    <p:sldId id="418" r:id="rId18"/>
    <p:sldId id="402" r:id="rId19"/>
    <p:sldId id="403" r:id="rId20"/>
    <p:sldId id="404" r:id="rId21"/>
    <p:sldId id="395" r:id="rId22"/>
    <p:sldId id="397" r:id="rId23"/>
    <p:sldId id="420" r:id="rId24"/>
    <p:sldId id="396" r:id="rId25"/>
    <p:sldId id="393" r:id="rId26"/>
    <p:sldId id="398" r:id="rId27"/>
    <p:sldId id="412" r:id="rId28"/>
    <p:sldId id="411" r:id="rId29"/>
    <p:sldId id="421" r:id="rId30"/>
    <p:sldId id="414" r:id="rId31"/>
    <p:sldId id="415" r:id="rId32"/>
    <p:sldId id="416" r:id="rId33"/>
    <p:sldId id="263" r:id="rId34"/>
    <p:sldId id="298" r:id="rId35"/>
    <p:sldId id="422" r:id="rId36"/>
    <p:sldId id="423" r:id="rId37"/>
    <p:sldId id="428" r:id="rId38"/>
    <p:sldId id="405" r:id="rId39"/>
    <p:sldId id="293" r:id="rId40"/>
    <p:sldId id="306" r:id="rId4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2/03/2025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imes.com/ai-and-vision-at-the-edg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inyml.seas.harvard.edu/SciTinyML-22/latam/" TargetMode="External"/><Relationship Id="rId5" Type="http://schemas.openxmlformats.org/officeDocument/2006/relationships/hyperlink" Target="https://brianplancher.com/courses/cs249r_tinyml/" TargetMode="External"/><Relationship Id="rId4" Type="http://schemas.openxmlformats.org/officeDocument/2006/relationships/hyperlink" Target="https://tinyml.seas.harvard.edu/SciTinyML-22/latam/#:~:text=12:15%C2%A0%20(SP)%20Introduction%20to%20Deep%20Learning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(Machine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embedded ML?</a:t>
            </a:r>
          </a:p>
          <a:p>
            <a:r>
              <a:rPr lang="en-US" dirty="0"/>
              <a:t>Recent advances in microprocessor architecture and algorithm design have made it possible to run sophisticated machine learning workloads on even the smallest of microcontrollers. Embedded machine learning, also known as </a:t>
            </a:r>
            <a:r>
              <a:rPr lang="en-US" dirty="0" err="1"/>
              <a:t>TinyML</a:t>
            </a:r>
            <a:r>
              <a:rPr lang="en-US" dirty="0"/>
              <a:t>, is the field of machine learning when applied to embedded systems such as these.</a:t>
            </a:r>
          </a:p>
          <a:p>
            <a:r>
              <a:rPr lang="en-US" dirty="0"/>
              <a:t>There are some major advantages to deploying ML on embedded devices. The key advantages are neatly expressed in the unfortunate acronym BLERP, </a:t>
            </a:r>
            <a:r>
              <a:rPr lang="en-US" dirty="0">
                <a:effectLst/>
                <a:hlinkClick r:id="rId3"/>
              </a:rPr>
              <a:t>coined by Jeff Bier</a:t>
            </a:r>
            <a:r>
              <a:rPr lang="en-US" dirty="0"/>
              <a:t>. They are:</a:t>
            </a:r>
          </a:p>
          <a:p>
            <a:r>
              <a:rPr lang="en-US" b="1" dirty="0"/>
              <a:t>Bandwidth</a:t>
            </a:r>
            <a:r>
              <a:rPr lang="en-US" dirty="0"/>
              <a:t>—ML algorithms on edge devices can extract meaningful information from data that would otherwise be inaccessible due to bandwidth constraints.</a:t>
            </a:r>
          </a:p>
          <a:p>
            <a:r>
              <a:rPr lang="en-US" b="1" dirty="0"/>
              <a:t>Latency</a:t>
            </a:r>
            <a:r>
              <a:rPr lang="en-US" dirty="0"/>
              <a:t>—On-device ML models can respond in real-time to inputs, enabling applications such as autonomous vehicles, which would not be viable if dependent on network latency.</a:t>
            </a:r>
          </a:p>
          <a:p>
            <a:r>
              <a:rPr lang="en-US" b="1" dirty="0"/>
              <a:t>Economics</a:t>
            </a:r>
            <a:r>
              <a:rPr lang="en-US" dirty="0"/>
              <a:t>—By processing data on-device, embedded ML systems avoid the costs of transmitting data over a network and processing it in the cloud.</a:t>
            </a:r>
          </a:p>
          <a:p>
            <a:r>
              <a:rPr lang="en-US" b="1" dirty="0"/>
              <a:t>Reliability</a:t>
            </a:r>
            <a:r>
              <a:rPr lang="en-US" dirty="0"/>
              <a:t>—Systems controlled by on-device models are inherently more reliable than those which depend on a connection to the cloud.</a:t>
            </a:r>
          </a:p>
          <a:p>
            <a:r>
              <a:rPr lang="en-US" b="1"/>
              <a:t>Privacy</a:t>
            </a:r>
            <a:r>
              <a:rPr lang="en-US"/>
              <a:t>—When data is processed on an embedded system and is never transmitted to the cloud, user privacy is protected and there is less chance of abuse.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8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dispositivo com recursos computacionais limitados é caracterizado por: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Baixa capacidade de processamento:</a:t>
            </a:r>
            <a:r>
              <a:rPr lang="pt-BR" dirty="0"/>
              <a:t> Geralmente, utiliza microcontroladores ou processadores com poder de computação reduzido, o que impede a execução de tarefas computacionais intensivas.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Memória restrita:</a:t>
            </a:r>
            <a:r>
              <a:rPr lang="pt-BR" dirty="0"/>
              <a:t> Possui pouca memória RAM e armazenamento não volátil, limitando a quantidade de dados que pode ser processada ou armazenada localmente.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Baixo consumo de energia:</a:t>
            </a:r>
            <a:r>
              <a:rPr lang="pt-BR" dirty="0"/>
              <a:t> São projetados para operar com eficiência energética, muitas vezes alimentados por baterias, o que exige hardware otimizado para baixo consumo.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Recursos de hardware simples:</a:t>
            </a:r>
            <a:r>
              <a:rPr lang="pt-BR" dirty="0"/>
              <a:t> Em geral, dispõem de periféricos básicos e conectividade limitada, adequados para aplicações específicas e de menor escala.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841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tinyML.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97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em dispositivos embarcados.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Edge Impulse é uma plataforma de desenvolvimento e implantação de soluções de aprendizado de máquina para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devices (dispositivos de borda). A plataforma foi projetada para simplificar o processo de criar, treinar e implantar modelos de aprendizado de máquina diretamente em dispositivos com recursos limitados, como microcontroladores e microprocessadores.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https://colab.research.google.com/github/zz4fap/tp557-iot-ml/blob/master/exercises/Exerc%C3%ADcios_sobre_Programa%C3%A7%C3%A3o_em_Python.ipynb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2A719-AA80-FCC7-530B-828983A5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865B5-E754-D5C0-D366-D1FCAA04C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926EF-7977-FC0A-F995-64C972D8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dispositivo com recursos computacionais limitados é caracterizado por: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Baixa capacidade de processamento:</a:t>
            </a:r>
            <a:r>
              <a:rPr lang="pt-BR" dirty="0"/>
              <a:t> Geralmente, utiliza microcontroladores ou processadores com poder de computação reduzido, o que impede a execução de tarefas computacionais intensivas.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Memória restrita:</a:t>
            </a:r>
            <a:r>
              <a:rPr lang="pt-BR" dirty="0"/>
              <a:t> Possui pouca memória RAM e armazenamento não volátil, limitando a quantidade de dados que pode ser processada ou armazenada localmente.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Baixo consumo de energia:</a:t>
            </a:r>
            <a:r>
              <a:rPr lang="pt-BR" dirty="0"/>
              <a:t> São projetados para operar com eficiência energética, muitas vezes alimentados por baterias, o que exige hardware otimizado para baixo consumo.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Recursos de hardware simples:</a:t>
            </a:r>
            <a:r>
              <a:rPr lang="pt-BR" dirty="0"/>
              <a:t> Em geral, dispõem de periféricos básicos e conectividade limitada, adequados para aplicações específicas e de menor escala.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69176-2729-EE3A-8FA2-903237A85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34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C2D2-9881-4F5C-3518-C8841111A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927A2-C648-A196-9F72-AA5171C45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2B8AE-4E61-C22E-2E9B-BFAA99CC6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dispositivo com recursos computacionais limitados é caracterizado por: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Baixa capacidade de processamento:</a:t>
            </a:r>
            <a:r>
              <a:rPr lang="pt-BR" dirty="0"/>
              <a:t> Geralmente, utiliza microcontroladores ou processadores com poder de computação reduzido, o que impede a execução de tarefas computacionais intensivas.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Memória restrita:</a:t>
            </a:r>
            <a:r>
              <a:rPr lang="pt-BR" dirty="0"/>
              <a:t> Possui pouca memória RAM e armazenamento não volátil, limitando a quantidade de dados que pode ser processada ou armazenada localmente.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Baixo consumo de energia:</a:t>
            </a:r>
            <a:r>
              <a:rPr lang="pt-BR" dirty="0"/>
              <a:t> São projetados para operar com eficiência energética, muitas vezes alimentados por baterias, o que exige hardware otimizado para baixo consumo.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Recursos de hardware simples:</a:t>
            </a:r>
            <a:r>
              <a:rPr lang="pt-BR" dirty="0"/>
              <a:t> Em geral, dispõem de periféricos básicos e conectividade limitada, adequados para aplicações específicas e de menor escala.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B17D7-DA5F-26D1-7016-7B0CCEA80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55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E8EAED"/>
                </a:solidFill>
                <a:effectLst/>
                <a:latin typeface="Google Sans"/>
              </a:rPr>
              <a:t>Encoder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 Rotativo </a:t>
            </a:r>
            <a:r>
              <a:rPr lang="pt-BR" b="0" i="0" dirty="0">
                <a:solidFill>
                  <a:srgbClr val="E2EEFF"/>
                </a:solidFill>
                <a:effectLst/>
                <a:latin typeface="Google Sans"/>
              </a:rPr>
              <a:t>é um tipo de sensor de posição que é usado para determinar a posição angular de um eixo rotativo</a:t>
            </a:r>
            <a:r>
              <a:rPr lang="pt-BR" b="0" i="0" dirty="0">
                <a:solidFill>
                  <a:srgbClr val="E8EAED"/>
                </a:solidFill>
                <a:effectLst/>
                <a:latin typeface="Google Sans"/>
              </a:rPr>
              <a:t>. Ele gera um sinal elétrico, analógico ou digital, de acordo com o movimento de rotação.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devices são dispositivos que estão mais próximos das fontes de dados e dos usuários finais.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é um dispositivo físico que está conectado à internet e tem a capacidade de coletar, enviar e receber dados por meio de uma rede de comunicação. Esses dispositivos são projetados para interagir com o ambiente ao seu redor e podem conter desde sensores e atuadores simples até dispositivos mais complexos, como câmeras, eletrodomésticos inteligentes,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wearables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sistemas industriais, veículos conectados e muito mais.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21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hyperlink" Target="https://youtube.com/shorts/O8cmpRZ9dOo?feature=shar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8.png"/><Relationship Id="rId7" Type="http://schemas.openxmlformats.org/officeDocument/2006/relationships/image" Target="../media/image2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.png"/><Relationship Id="rId7" Type="http://schemas.openxmlformats.org/officeDocument/2006/relationships/image" Target="../media/image42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24.jpeg"/><Relationship Id="rId10" Type="http://schemas.openxmlformats.org/officeDocument/2006/relationships/image" Target="../media/image45.jpeg"/><Relationship Id="rId4" Type="http://schemas.openxmlformats.org/officeDocument/2006/relationships/image" Target="../media/image23.jpe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hyperlink" Target="https://github.com/Mjrovai/UNIFEI-IESTI01-TinyML-2022.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jpeg"/><Relationship Id="rId4" Type="http://schemas.openxmlformats.org/officeDocument/2006/relationships/image" Target="../media/image50.pn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5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66.png"/><Relationship Id="rId5" Type="http://schemas.openxmlformats.org/officeDocument/2006/relationships/image" Target="../media/image75.png"/><Relationship Id="rId15" Type="http://schemas.openxmlformats.org/officeDocument/2006/relationships/image" Target="../media/image69.jpeg"/><Relationship Id="rId10" Type="http://schemas.openxmlformats.org/officeDocument/2006/relationships/image" Target="../media/image50.png"/><Relationship Id="rId4" Type="http://schemas.openxmlformats.org/officeDocument/2006/relationships/image" Target="../media/image74.png"/><Relationship Id="rId9" Type="http://schemas.openxmlformats.org/officeDocument/2006/relationships/image" Target="../media/image79.jpeg"/><Relationship Id="rId1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jprpOoH5c8&amp;ab_channel=TensorFlow" TargetMode="External"/><Relationship Id="rId4" Type="http://schemas.openxmlformats.org/officeDocument/2006/relationships/hyperlink" Target="https://www.youtube.com/watch?v=inN8seMm7UI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0" Type="http://schemas.openxmlformats.org/officeDocument/2006/relationships/hyperlink" Target="https://www.youtube.com/watch?v=rV6lmdJqsvc&amp;ab_channel=MarceloRovai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9r2VVM4nfk8&amp;ab_channel=TensorFlow" TargetMode="External"/><Relationship Id="rId3" Type="http://schemas.openxmlformats.org/officeDocument/2006/relationships/hyperlink" Target="https://www.youtube.com/watch?v=vswoWrOpC1s&amp;ab_channel=MarceloRovai" TargetMode="External"/><Relationship Id="rId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www.youtube.com/watch?v=QCH9iYNjDJc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eRetSaqm1w&amp;ab_channel=MarceloRovai" TargetMode="External"/><Relationship Id="rId11" Type="http://schemas.openxmlformats.org/officeDocument/2006/relationships/hyperlink" Target="https://experiments.withgoogle.com/collection/tfliteformicrocontrollers" TargetMode="External"/><Relationship Id="rId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tensorflow.org/lite/examples?hl=pt-br" TargetMode="External"/><Relationship Id="rId4" Type="http://schemas.openxmlformats.org/officeDocument/2006/relationships/hyperlink" Target="https://www.youtube.com/watch?v=70ySBIPzvJk&amp;ab_channel=MarceloRovai" TargetMode="External"/><Relationship Id="rId9" Type="http://schemas.openxmlformats.org/officeDocument/2006/relationships/hyperlink" Target="https://www.youtube.com/watch?v=oOeZ7IgEN4o&amp;ab_channel=GoogleforDeveloper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tinymlproject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%C3%ADcios_sobre_Programa%C3%A7%C3%A3o_em_Python.ipyn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zz4fap/tp557-iot-ml/blob/main/exercises/Exerc%C3%ADcios_sobre_Programa%C3%A7%C3%A3o_em_Python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Machine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Quantidade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10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</a:t>
            </a:r>
            <a:r>
              <a:rPr lang="pt-BR" sz="2400" b="1" i="1" dirty="0"/>
              <a:t>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</a:t>
            </a:r>
            <a:r>
              <a:rPr lang="pt-BR" sz="2400" b="1" i="1" dirty="0"/>
              <a:t>equipados com microprocessadores</a:t>
            </a:r>
            <a:r>
              <a:rPr lang="pt-BR" sz="2400" dirty="0"/>
              <a:t>  ou </a:t>
            </a:r>
            <a:r>
              <a:rPr lang="pt-BR" sz="2400" b="1" i="1" dirty="0"/>
              <a:t>microcontroladores,</a:t>
            </a:r>
            <a:r>
              <a:rPr lang="pt-BR" sz="2400" dirty="0"/>
              <a:t> (vários) </a:t>
            </a:r>
            <a:r>
              <a:rPr lang="pt-BR" sz="2400" b="1" i="1" dirty="0"/>
              <a:t>sensores</a:t>
            </a:r>
            <a:r>
              <a:rPr lang="pt-BR" sz="2400" dirty="0"/>
              <a:t> e </a:t>
            </a:r>
            <a:r>
              <a:rPr lang="pt-BR" sz="2400" b="1" i="1" dirty="0"/>
              <a:t>atuadores</a:t>
            </a:r>
            <a:r>
              <a:rPr lang="pt-BR" sz="2400" dirty="0"/>
              <a:t>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Economia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38200" y="5538072"/>
            <a:ext cx="11081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os processadores e microcontroladores desses dispositivos são muito </a:t>
            </a:r>
            <a:r>
              <a:rPr lang="pt-BR" b="1" i="1" dirty="0"/>
              <a:t>menores</a:t>
            </a:r>
            <a:r>
              <a:rPr lang="pt-BR" dirty="0"/>
              <a:t> e consomem muito </a:t>
            </a:r>
            <a:r>
              <a:rPr lang="pt-BR" b="1" i="1" dirty="0"/>
              <a:t>menos energia </a:t>
            </a:r>
            <a:r>
              <a:rPr lang="pt-BR" dirty="0"/>
              <a:t>e são </a:t>
            </a:r>
            <a:r>
              <a:rPr lang="pt-BR" b="1" i="1" dirty="0"/>
              <a:t>mais baratos</a:t>
            </a:r>
            <a:r>
              <a:rPr lang="pt-BR" dirty="0"/>
              <a:t>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Baixo consumo de energia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Funcionem por longos períodos </a:t>
            </a:r>
            <a:r>
              <a:rPr lang="pt-BR" dirty="0"/>
              <a:t>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b="1" i="1" dirty="0"/>
              <a:t>Always </a:t>
            </a:r>
            <a:r>
              <a:rPr lang="pt-BR" b="1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aplicações que exigem monitoramento constante, como sistemas de </a:t>
            </a:r>
            <a:r>
              <a:rPr lang="pt-BR" b="1" i="1" dirty="0">
                <a:effectLst/>
                <a:latin typeface="Söhne"/>
              </a:rPr>
              <a:t>segurança</a:t>
            </a:r>
            <a:r>
              <a:rPr lang="pt-BR" b="0" i="0" dirty="0">
                <a:effectLst/>
                <a:latin typeface="Söhne"/>
              </a:rPr>
              <a:t>, </a:t>
            </a:r>
            <a:r>
              <a:rPr lang="pt-BR" dirty="0">
                <a:effectLst/>
                <a:latin typeface="Söhne"/>
              </a:rPr>
              <a:t>monitoramento</a:t>
            </a:r>
            <a:r>
              <a:rPr lang="pt-BR" b="0" i="0" dirty="0">
                <a:effectLst/>
                <a:latin typeface="Söhne"/>
              </a:rPr>
              <a:t> de </a:t>
            </a:r>
            <a:r>
              <a:rPr lang="pt-BR" b="1" i="1" dirty="0">
                <a:effectLst/>
                <a:latin typeface="Söhne"/>
              </a:rPr>
              <a:t>saúde</a:t>
            </a:r>
            <a:r>
              <a:rPr lang="pt-BR" b="0" i="0" dirty="0">
                <a:effectLst/>
                <a:latin typeface="Söhne"/>
              </a:rPr>
              <a:t>, sistemas de </a:t>
            </a:r>
            <a:r>
              <a:rPr lang="pt-BR" b="1" i="1" dirty="0">
                <a:effectLst/>
                <a:latin typeface="Söhne"/>
              </a:rPr>
              <a:t>automação industrial </a:t>
            </a:r>
            <a:r>
              <a:rPr lang="pt-BR" b="0" i="0" dirty="0">
                <a:effectLst/>
                <a:latin typeface="Söhne"/>
              </a:rPr>
              <a:t>ou dispositivos de </a:t>
            </a:r>
            <a:r>
              <a:rPr lang="pt-BR" b="1" i="1" dirty="0">
                <a:effectLst/>
                <a:latin typeface="Söhne"/>
              </a:rPr>
              <a:t>assistência virtual</a:t>
            </a:r>
            <a:r>
              <a:rPr lang="pt-BR" b="0" i="0" dirty="0">
                <a:effectLst/>
                <a:latin typeface="Söhne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44D402-28E9-5182-59A7-E1EAEBECB902}"/>
              </a:ext>
            </a:extLst>
          </p:cNvPr>
          <p:cNvSpPr txBox="1"/>
          <p:nvPr/>
        </p:nvSpPr>
        <p:spPr>
          <a:xfrm>
            <a:off x="8647287" y="6596390"/>
            <a:ext cx="3784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9"/>
              </a:rPr>
              <a:t>https://youtube.com/shorts/O8cmpRZ9dOo?feature=share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Sensores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58"/>
            <a:ext cx="10831286" cy="893761"/>
          </a:xfrm>
        </p:spPr>
        <p:txBody>
          <a:bodyPr>
            <a:normAutofit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RGB, Térmicos,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dirty="0"/>
              <a:t>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2+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TinyML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pt-BR" dirty="0"/>
              <a:t>Edge </a:t>
            </a:r>
            <a:r>
              <a:rPr lang="pt-BR" dirty="0" err="1"/>
              <a:t>Computing</a:t>
            </a:r>
            <a:r>
              <a:rPr lang="pt-BR" dirty="0"/>
              <a:t> versus </a:t>
            </a:r>
            <a:r>
              <a:rPr lang="pt-BR" dirty="0" err="1"/>
              <a:t>EdgeML</a:t>
            </a:r>
            <a:r>
              <a:rPr lang="pt-BR" dirty="0"/>
              <a:t> versus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/>
          </a:bodyPr>
          <a:lstStyle/>
          <a:p>
            <a:r>
              <a:rPr lang="pt-BR" sz="2800" b="1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</a:t>
            </a:r>
            <a:r>
              <a:rPr lang="pt-BR" sz="2800" b="1" i="1" dirty="0">
                <a:effectLst/>
              </a:rPr>
              <a:t>próximo ou nos dispositivos que coletam os dados</a:t>
            </a:r>
            <a:r>
              <a:rPr lang="pt-BR" sz="2800" b="0" i="0" dirty="0">
                <a:effectLst/>
              </a:rPr>
              <a:t> (ou seja, na borda da rede)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coletam e processam dados com </a:t>
            </a:r>
            <a:r>
              <a:rPr lang="pt-BR" b="1" i="1" dirty="0"/>
              <a:t>consumo de energia ultrabaixo </a:t>
            </a:r>
            <a:r>
              <a:rPr lang="pt-BR" dirty="0"/>
              <a:t>(baterias), possibilitando </a:t>
            </a:r>
            <a:r>
              <a:rPr lang="pt-BR" b="1" i="1" dirty="0"/>
              <a:t>a execução contínua de modelos de ML</a:t>
            </a:r>
            <a:r>
              <a:rPr lang="pt-BR" dirty="0"/>
              <a:t> (i.e., dispositivos “</a:t>
            </a:r>
            <a:r>
              <a:rPr lang="pt-BR" b="1" i="1" dirty="0" err="1"/>
              <a:t>always</a:t>
            </a:r>
            <a:r>
              <a:rPr lang="pt-BR" b="1" i="1" dirty="0"/>
              <a:t> </a:t>
            </a:r>
            <a:r>
              <a:rPr lang="pt-BR" b="1" i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TinyML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D5CBED-09E5-449C-13B0-3BFA0C5556B0}"/>
              </a:ext>
            </a:extLst>
          </p:cNvPr>
          <p:cNvSpPr txBox="1"/>
          <p:nvPr/>
        </p:nvSpPr>
        <p:spPr>
          <a:xfrm>
            <a:off x="1070656" y="5600031"/>
            <a:ext cx="27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Nosso curso focará no uso de dispositivos tinyML.</a:t>
            </a:r>
          </a:p>
        </p:txBody>
      </p: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49071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</a:t>
            </a:r>
            <a:r>
              <a:rPr lang="pt-BR" sz="2800" b="1" i="1" dirty="0"/>
              <a:t>máquinas imitarem o comportamento humano</a:t>
            </a:r>
            <a:r>
              <a:rPr lang="pt-BR" sz="2800" dirty="0"/>
              <a:t>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</a:t>
            </a:r>
            <a:r>
              <a:rPr lang="pt-BR" sz="2800" b="1" i="1" dirty="0"/>
              <a:t>aprendem uma tarefa sem serem explicitamente programados para tal</a:t>
            </a:r>
            <a:r>
              <a:rPr lang="pt-BR" sz="2800" dirty="0"/>
              <a:t>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1" i="1" dirty="0">
                <a:effectLst/>
              </a:rPr>
              <a:t>inspirados no funcionamento do cérebro humano</a:t>
            </a:r>
            <a:r>
              <a:rPr lang="pt-BR" b="0" i="0" dirty="0">
                <a:effectLst/>
              </a:rPr>
              <a:t>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experiências prévias.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</a:t>
            </a:r>
            <a:r>
              <a:rPr lang="pt-BR" b="1" i="1" dirty="0"/>
              <a:t>maior capacidade</a:t>
            </a:r>
            <a:r>
              <a:rPr lang="pt-BR" dirty="0"/>
              <a:t>, </a:t>
            </a:r>
            <a:r>
              <a:rPr lang="pt-BR" b="1" i="1" dirty="0"/>
              <a:t>necessitam de grandes quantidades de dados</a:t>
            </a:r>
            <a:r>
              <a:rPr lang="pt-BR" dirty="0"/>
              <a:t>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192684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3548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</a:t>
            </a:r>
            <a:r>
              <a:rPr lang="pt-BR" b="1" i="1" dirty="0"/>
              <a:t>monitoramento contínuo </a:t>
            </a:r>
            <a:r>
              <a:rPr lang="pt-BR" dirty="0"/>
              <a:t>de equipamentos com o objetivo de </a:t>
            </a:r>
            <a:r>
              <a:rPr lang="pt-BR" b="1" i="1" dirty="0"/>
              <a:t>prever falhas</a:t>
            </a:r>
            <a:r>
              <a:rPr lang="pt-BR" dirty="0"/>
              <a:t>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em plantações.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acústico,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Seek: o que é, como funciona e quais funções essa inteligência  artificial possui">
            <a:extLst>
              <a:ext uri="{FF2B5EF4-FFF2-40B4-BE49-F238E27FC236}">
                <a16:creationId xmlns:a16="http://schemas.microsoft.com/office/drawing/2014/main" id="{8B62C147-AAE4-4142-2BA5-3D9AEBCE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694" y="2845347"/>
            <a:ext cx="3811428" cy="21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D2C5BB-D333-2079-0524-E94150E0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Modelos mais eficientes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6E90ED-BB2D-FC1F-DCED-6568C3F9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723" y="1825624"/>
            <a:ext cx="6289563" cy="5032375"/>
          </a:xfrm>
        </p:spPr>
        <p:txBody>
          <a:bodyPr/>
          <a:lstStyle/>
          <a:p>
            <a:r>
              <a:rPr lang="pt-BR" dirty="0"/>
              <a:t>Os avanços em IA têm levado à criação de grandes modelos (como </a:t>
            </a:r>
            <a:r>
              <a:rPr lang="pt-BR" dirty="0" err="1"/>
              <a:t>GPTs</a:t>
            </a:r>
            <a:r>
              <a:rPr lang="pt-BR" dirty="0"/>
              <a:t>, DALL-E,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Seek</a:t>
            </a:r>
            <a:r>
              <a:rPr lang="pt-BR" dirty="0"/>
              <a:t>, </a:t>
            </a:r>
            <a:r>
              <a:rPr lang="pt-BR" dirty="0" err="1"/>
              <a:t>GroudingDINO</a:t>
            </a:r>
            <a:r>
              <a:rPr lang="pt-BR" dirty="0"/>
              <a:t>, </a:t>
            </a:r>
            <a:r>
              <a:rPr lang="pt-BR" dirty="0" err="1"/>
              <a:t>YOLOs</a:t>
            </a:r>
            <a:r>
              <a:rPr lang="pt-BR" dirty="0"/>
              <a:t> entre outros), também chamados de </a:t>
            </a:r>
            <a:r>
              <a:rPr lang="pt-BR" i="1" dirty="0" err="1"/>
              <a:t>foundational</a:t>
            </a:r>
            <a:r>
              <a:rPr lang="pt-BR" i="1" dirty="0"/>
              <a:t> models</a:t>
            </a:r>
            <a:r>
              <a:rPr lang="pt-BR" dirty="0"/>
              <a:t>.</a:t>
            </a:r>
          </a:p>
          <a:p>
            <a:r>
              <a:rPr lang="pt-BR" dirty="0"/>
              <a:t>Esses modelos são usados para tradução de texto, assistência pessoal, detecção de objetos, geração de imagens sintéticas, etc.</a:t>
            </a:r>
          </a:p>
        </p:txBody>
      </p:sp>
      <p:pic>
        <p:nvPicPr>
          <p:cNvPr id="8" name="Picture 4" descr="Uso do Chat GPT na política pode ser um risco à informação? Entenda -  RIC.com.br">
            <a:extLst>
              <a:ext uri="{FF2B5EF4-FFF2-40B4-BE49-F238E27FC236}">
                <a16:creationId xmlns:a16="http://schemas.microsoft.com/office/drawing/2014/main" id="{6FC350E4-D405-5B58-A9A9-7202BC4D7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90688"/>
            <a:ext cx="1934255" cy="193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ALL-E: The AI That Can Create Images from Text - Cloudbooklet">
            <a:extLst>
              <a:ext uri="{FF2B5EF4-FFF2-40B4-BE49-F238E27FC236}">
                <a16:creationId xmlns:a16="http://schemas.microsoft.com/office/drawing/2014/main" id="{4657ADA9-1A6E-569B-D81B-3B366B1B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73" y="1712004"/>
            <a:ext cx="2607470" cy="1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45D42B56-B56F-F618-0E4B-096F4634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1" y="4341811"/>
            <a:ext cx="2749928" cy="1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oundingDINO/README.md · noni27/Shift_and_Inpaint at  e4ff7c4c4165c8c9c97a48cbfe811a9313ca9af4">
            <a:extLst>
              <a:ext uri="{FF2B5EF4-FFF2-40B4-BE49-F238E27FC236}">
                <a16:creationId xmlns:a16="http://schemas.microsoft.com/office/drawing/2014/main" id="{087FCFB0-CABA-FA63-3CB8-67439D2B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39" y="4603298"/>
            <a:ext cx="2294845" cy="22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79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acústico,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 (e atuadores),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in Cell Battery - 20mm (CR2032) - PRT-00338 - SparkFun Electronics">
            <a:extLst>
              <a:ext uri="{FF2B5EF4-FFF2-40B4-BE49-F238E27FC236}">
                <a16:creationId xmlns:a16="http://schemas.microsoft.com/office/drawing/2014/main" id="{21ECA515-C91E-1F7B-F654-62E9566E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17" y="711039"/>
            <a:ext cx="491279" cy="4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 Lite | ML para dispositivos móveis e do Edge">
            <a:extLst>
              <a:ext uri="{FF2B5EF4-FFF2-40B4-BE49-F238E27FC236}">
                <a16:creationId xmlns:a16="http://schemas.microsoft.com/office/drawing/2014/main" id="{73D8A905-E321-F84A-B6D8-0CD3A641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91" y="230188"/>
            <a:ext cx="2136510" cy="12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no 33 BLE - Arduino | Mouser">
            <a:extLst>
              <a:ext uri="{FF2B5EF4-FFF2-40B4-BE49-F238E27FC236}">
                <a16:creationId xmlns:a16="http://schemas.microsoft.com/office/drawing/2014/main" id="{3978795D-24AB-43DA-F540-B1C96D55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32" y="302340"/>
            <a:ext cx="1800934" cy="13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435CE124-F316-B2A4-2316-3E50D2ACE05B}"/>
              </a:ext>
            </a:extLst>
          </p:cNvPr>
          <p:cNvSpPr>
            <a:spLocks noChangeAspect="1"/>
          </p:cNvSpPr>
          <p:nvPr/>
        </p:nvSpPr>
        <p:spPr>
          <a:xfrm>
            <a:off x="6709080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C274C756-0991-A234-A02C-F6FBAED8EA2E}"/>
              </a:ext>
            </a:extLst>
          </p:cNvPr>
          <p:cNvSpPr>
            <a:spLocks noChangeAspect="1"/>
          </p:cNvSpPr>
          <p:nvPr/>
        </p:nvSpPr>
        <p:spPr>
          <a:xfrm>
            <a:off x="8783839" y="79467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457" y="1825624"/>
            <a:ext cx="6373059" cy="5032375"/>
          </a:xfrm>
        </p:spPr>
        <p:txBody>
          <a:bodyPr>
            <a:normAutofit/>
          </a:bodyPr>
          <a:lstStyle/>
          <a:p>
            <a:r>
              <a:rPr lang="pt-BR" b="1" dirty="0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i="1" dirty="0" err="1"/>
              <a:t>wearables</a:t>
            </a:r>
            <a:r>
              <a:rPr lang="pt-BR" dirty="0"/>
              <a:t> e dispositivos portáteis.</a:t>
            </a:r>
          </a:p>
          <a:p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 uso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3" y="2797627"/>
            <a:ext cx="4885176" cy="19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1825624"/>
            <a:ext cx="760314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</a:t>
            </a:r>
            <a:r>
              <a:rPr lang="pt-BR" b="1" i="1" dirty="0"/>
              <a:t>processamento local </a:t>
            </a:r>
            <a:r>
              <a:rPr lang="pt-BR" dirty="0"/>
              <a:t>dos dados em </a:t>
            </a:r>
            <a:r>
              <a:rPr lang="pt-BR" b="1" i="1" dirty="0"/>
              <a:t>dispositivos de borda</a:t>
            </a:r>
            <a:r>
              <a:rPr lang="pt-BR" dirty="0"/>
              <a:t> traz benefícios como: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2993571"/>
            <a:ext cx="4590421" cy="18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4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single core de 32 bits, poucos quilobytes de memória RAM e alguns megabytes de memória de longo prazo (</a:t>
            </a:r>
            <a:r>
              <a:rPr lang="pt-BR" i="1" dirty="0"/>
              <a:t>flash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7A61629-3792-6784-D6F8-F7288E26E9DF}"/>
              </a:ext>
            </a:extLst>
          </p:cNvPr>
          <p:cNvGrpSpPr/>
          <p:nvPr/>
        </p:nvGrpSpPr>
        <p:grpSpPr>
          <a:xfrm>
            <a:off x="6579485" y="161463"/>
            <a:ext cx="4698115" cy="1664161"/>
            <a:chOff x="6579485" y="161463"/>
            <a:chExt cx="4698115" cy="1664161"/>
          </a:xfrm>
        </p:grpSpPr>
        <p:pic>
          <p:nvPicPr>
            <p:cNvPr id="3074" name="Picture 2" descr="A Comprehensive Introduction of TinyML (Part 1) - Circuit Cellar">
              <a:extLst>
                <a:ext uri="{FF2B5EF4-FFF2-40B4-BE49-F238E27FC236}">
                  <a16:creationId xmlns:a16="http://schemas.microsoft.com/office/drawing/2014/main" id="{D537CE25-40E1-2AA3-9F62-EBCDD07681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38" t="63391" r="8682"/>
            <a:stretch/>
          </p:blipFill>
          <p:spPr bwMode="auto">
            <a:xfrm>
              <a:off x="8954742" y="161463"/>
              <a:ext cx="2322858" cy="166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eep Learning">
              <a:extLst>
                <a:ext uri="{FF2B5EF4-FFF2-40B4-BE49-F238E27FC236}">
                  <a16:creationId xmlns:a16="http://schemas.microsoft.com/office/drawing/2014/main" id="{34A72756-7ADD-BDE4-37BA-1D410E676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485" y="365125"/>
              <a:ext cx="1804987" cy="109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eta: para a Direita 3">
              <a:extLst>
                <a:ext uri="{FF2B5EF4-FFF2-40B4-BE49-F238E27FC236}">
                  <a16:creationId xmlns:a16="http://schemas.microsoft.com/office/drawing/2014/main" id="{4F2A2B30-0356-1D98-6D89-D87D825A1B3E}"/>
                </a:ext>
              </a:extLst>
            </p:cNvPr>
            <p:cNvSpPr/>
            <p:nvPr/>
          </p:nvSpPr>
          <p:spPr>
            <a:xfrm>
              <a:off x="8544232" y="737419"/>
              <a:ext cx="501445" cy="35396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TinyML, paradigma do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o kit (ou celulares pessoais) e modelos de ML e apresentação de trabalhos práticos.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de projeto final prático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deve ser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164287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Apresentar os </a:t>
            </a:r>
            <a:r>
              <a:rPr lang="pt-BR" b="1" i="1" dirty="0">
                <a:effectLst/>
              </a:rPr>
              <a:t>fundamentos de </a:t>
            </a:r>
            <a:r>
              <a:rPr lang="pt-BR" b="1" i="1" dirty="0" err="1">
                <a:effectLst/>
              </a:rPr>
              <a:t>IoT</a:t>
            </a:r>
            <a:r>
              <a:rPr lang="pt-BR" b="1" i="1" dirty="0">
                <a:effectLst/>
              </a:rPr>
              <a:t> e ML</a:t>
            </a:r>
            <a:r>
              <a:rPr lang="pt-BR" b="0" i="0" dirty="0">
                <a:effectLst/>
              </a:rPr>
              <a:t>, bem como explorar a </a:t>
            </a:r>
            <a:r>
              <a:rPr lang="pt-BR" b="1" i="1" dirty="0">
                <a:effectLst/>
              </a:rPr>
              <a:t>interseção</a:t>
            </a:r>
            <a:r>
              <a:rPr lang="pt-BR" b="0" i="0" dirty="0">
                <a:effectLst/>
              </a:rPr>
              <a:t> entre essas áreas.</a:t>
            </a:r>
            <a:endParaRPr lang="pt-BR" dirty="0"/>
          </a:p>
          <a:p>
            <a:r>
              <a:rPr lang="pt-BR" b="1" i="1" dirty="0">
                <a:effectLst/>
              </a:rPr>
              <a:t>Familiarizar</a:t>
            </a:r>
            <a:r>
              <a:rPr lang="pt-BR" b="0" i="0" dirty="0">
                <a:effectLst/>
              </a:rPr>
              <a:t> os alunos com a </a:t>
            </a:r>
            <a:r>
              <a:rPr lang="pt-BR" b="1" i="1" dirty="0">
                <a:effectLst/>
              </a:rPr>
              <a:t>literatura e os conceitos-chave da área de 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</a:t>
            </a:r>
            <a:r>
              <a:rPr lang="pt-BR" b="1" i="1" dirty="0">
                <a:effectLst/>
              </a:rPr>
              <a:t>conceber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effectLst/>
              </a:rPr>
              <a:t>treinar e implantar aplicações TinyML em sistemas embarcados</a:t>
            </a:r>
            <a:r>
              <a:rPr lang="pt-BR" dirty="0">
                <a:effectLst/>
              </a:rPr>
              <a:t> (e.g., smartphones e dispositivos </a:t>
            </a:r>
            <a:r>
              <a:rPr lang="pt-BR" dirty="0" err="1">
                <a:effectLst/>
              </a:rPr>
              <a:t>IoT</a:t>
            </a:r>
            <a:r>
              <a:rPr lang="pt-BR" dirty="0">
                <a:effectLst/>
              </a:rPr>
              <a:t>)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Proporcionar </a:t>
            </a:r>
            <a:r>
              <a:rPr lang="pt-BR" b="1" i="1" dirty="0">
                <a:effectLst/>
              </a:rPr>
              <a:t>experiência prática por meio de laboratórios e projetos práticos</a:t>
            </a:r>
            <a:r>
              <a:rPr lang="pt-BR" b="0" i="0" dirty="0">
                <a:effectLst/>
              </a:rPr>
              <a:t>, permitindo que os alunos apliquem seus conhecimentos de TinyML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8904330" y="3711401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429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30" y="1825624"/>
            <a:ext cx="5606142" cy="5032376"/>
          </a:xfrm>
        </p:spPr>
        <p:txBody>
          <a:bodyPr>
            <a:normAutofit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</a:t>
            </a:r>
            <a:r>
              <a:rPr lang="pt-BR" dirty="0"/>
              <a:t> que apresentem: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Baixa latência;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Maior autonomia energética;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Eficiência computacional;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Baixo consumo de memória.</a:t>
            </a:r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7225675" y="5880895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8526566" y="5880895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064" y="5880895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0143554" y="5986659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9484CA5-A8AF-0F89-BAE4-E64E7B56A9A1}"/>
              </a:ext>
            </a:extLst>
          </p:cNvPr>
          <p:cNvGrpSpPr/>
          <p:nvPr/>
        </p:nvGrpSpPr>
        <p:grpSpPr>
          <a:xfrm>
            <a:off x="838200" y="1825624"/>
            <a:ext cx="2121822" cy="2124000"/>
            <a:chOff x="107515" y="4167201"/>
            <a:chExt cx="2121822" cy="2124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6A39609-5AF4-8637-7DF1-5B804FB4E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515" y="4167201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5B90241-EE6F-B333-04EA-D1C64D653022}"/>
                </a:ext>
              </a:extLst>
            </p:cNvPr>
            <p:cNvSpPr txBox="1"/>
            <p:nvPr/>
          </p:nvSpPr>
          <p:spPr>
            <a:xfrm>
              <a:off x="479453" y="4965418"/>
              <a:ext cx="13779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B24F1C8-205A-0C70-FF60-C8F57359DA69}"/>
              </a:ext>
            </a:extLst>
          </p:cNvPr>
          <p:cNvGrpSpPr/>
          <p:nvPr/>
        </p:nvGrpSpPr>
        <p:grpSpPr>
          <a:xfrm>
            <a:off x="2056676" y="3756895"/>
            <a:ext cx="2121822" cy="2124000"/>
            <a:chOff x="12656988" y="365125"/>
            <a:chExt cx="2121822" cy="2124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D182BD6-C6AA-E71B-7DEE-F4CE7836A6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56988" y="365125"/>
              <a:ext cx="2121822" cy="21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4401CCF-81FF-2AAD-292C-15D2E970ECB3}"/>
                </a:ext>
              </a:extLst>
            </p:cNvPr>
            <p:cNvSpPr txBox="1"/>
            <p:nvPr/>
          </p:nvSpPr>
          <p:spPr>
            <a:xfrm>
              <a:off x="13175260" y="1275901"/>
              <a:ext cx="10852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Aplicações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9C57232-1B11-D419-56E2-EDF1801F70C2}"/>
              </a:ext>
            </a:extLst>
          </p:cNvPr>
          <p:cNvGrpSpPr/>
          <p:nvPr/>
        </p:nvGrpSpPr>
        <p:grpSpPr>
          <a:xfrm>
            <a:off x="3261385" y="1830565"/>
            <a:ext cx="2121822" cy="2119059"/>
            <a:chOff x="2498328" y="2254442"/>
            <a:chExt cx="2121822" cy="2119059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E33FA00-5111-FF80-AFF0-DEFF7C5BF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328" y="2254442"/>
              <a:ext cx="2121822" cy="21190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014DE71-4205-9188-3826-C1A41FC3123A}"/>
                </a:ext>
              </a:extLst>
            </p:cNvPr>
            <p:cNvSpPr txBox="1"/>
            <p:nvPr/>
          </p:nvSpPr>
          <p:spPr>
            <a:xfrm>
              <a:off x="2973063" y="3035989"/>
              <a:ext cx="11723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Sistemas Embarcados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484" y="1825624"/>
            <a:ext cx="6566515" cy="5032376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Trabalharemos na </a:t>
            </a:r>
            <a:r>
              <a:rPr lang="pt-BR" b="1" i="1" dirty="0">
                <a:effectLst/>
              </a:rPr>
              <a:t>interseção dessas três áreas</a:t>
            </a:r>
            <a:r>
              <a:rPr lang="pt-BR" b="0" i="0" dirty="0">
                <a:effectLst/>
              </a:rPr>
              <a:t>, que dá origem ao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Para isso, devemos levar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</a:t>
            </a:r>
            <a:r>
              <a:rPr lang="pt-BR" b="1" i="1" dirty="0">
                <a:effectLst/>
              </a:rPr>
              <a:t>viabilizar novas aplicações </a:t>
            </a:r>
            <a:r>
              <a:rPr lang="pt-BR" b="0" i="0" dirty="0">
                <a:effectLst/>
              </a:rPr>
              <a:t>em dispositivos embarcados?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</a:t>
            </a:r>
            <a:r>
              <a:rPr lang="pt-BR" b="1" i="1" dirty="0">
                <a:effectLst/>
              </a:rPr>
              <a:t>desafios de implementar ML em dispositivos com recursos limitados</a:t>
            </a:r>
            <a:r>
              <a:rPr lang="pt-BR" b="0" i="0" dirty="0">
                <a:effectLst/>
              </a:rPr>
              <a:t>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</a:t>
            </a:r>
            <a:r>
              <a:rPr lang="pt-BR" b="1" i="1" dirty="0"/>
              <a:t>latência</a:t>
            </a:r>
            <a:r>
              <a:rPr lang="pt-BR" dirty="0"/>
              <a:t> (e.g., tempo para classificação de objetos em uma imagem) e restrições de </a:t>
            </a:r>
            <a:r>
              <a:rPr lang="pt-BR" b="1" i="1" dirty="0"/>
              <a:t>consumo</a:t>
            </a:r>
            <a:r>
              <a:rPr lang="pt-BR" dirty="0"/>
              <a:t>, </a:t>
            </a:r>
            <a:r>
              <a:rPr lang="pt-BR" b="1" i="1" dirty="0"/>
              <a:t>processamento</a:t>
            </a:r>
            <a:r>
              <a:rPr lang="pt-BR" dirty="0"/>
              <a:t> e </a:t>
            </a:r>
            <a:r>
              <a:rPr lang="pt-BR" b="1" i="1" dirty="0"/>
              <a:t>memória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</a:t>
            </a:r>
            <a:r>
              <a:rPr lang="pt-BR" b="1" i="1" dirty="0">
                <a:effectLst/>
              </a:rPr>
              <a:t>novos casos de uso podem ser habilitados com o uso de 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997270" y="6379825"/>
            <a:ext cx="602080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2020321" y="6379825"/>
            <a:ext cx="240526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69" y="6379825"/>
            <a:ext cx="406768" cy="4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3666833" y="6439631"/>
            <a:ext cx="363850" cy="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38200" y="1690688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Machine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670092" y="3041594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TinyML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0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CC67-ED6E-8909-44FE-888FA6D1E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Seek: o que é, como funciona e quais funções essa inteligência  artificial possui">
            <a:extLst>
              <a:ext uri="{FF2B5EF4-FFF2-40B4-BE49-F238E27FC236}">
                <a16:creationId xmlns:a16="http://schemas.microsoft.com/office/drawing/2014/main" id="{64C34052-C442-5B96-37C7-4FD8A9A7E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64" y="3004458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1E769-DF7A-6A63-999B-32D4319F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Modelos mais eficientes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3C3251-65D3-BCB8-CBC0-6FB01D156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723" y="1825624"/>
            <a:ext cx="6289563" cy="5032375"/>
          </a:xfrm>
        </p:spPr>
        <p:txBody>
          <a:bodyPr/>
          <a:lstStyle/>
          <a:p>
            <a:r>
              <a:rPr lang="pt-BR" dirty="0"/>
              <a:t>Para que tenham um altíssimo desempenho, esses modelos são treinados em bases de dados massivas.</a:t>
            </a:r>
          </a:p>
          <a:p>
            <a:r>
              <a:rPr lang="pt-BR" dirty="0"/>
              <a:t>Além disso, devido à sua complexidade e ao volume de parâmetros, eles demandam enormes recursos computacionais – memória, armazenamento e energia – para treinamento e execução (também chamada de inferência).</a:t>
            </a:r>
            <a:endParaRPr lang="en-US" dirty="0"/>
          </a:p>
        </p:txBody>
      </p:sp>
      <p:pic>
        <p:nvPicPr>
          <p:cNvPr id="8" name="Picture 4" descr="Uso do Chat GPT na política pode ser um risco à informação? Entenda -  RIC.com.br">
            <a:extLst>
              <a:ext uri="{FF2B5EF4-FFF2-40B4-BE49-F238E27FC236}">
                <a16:creationId xmlns:a16="http://schemas.microsoft.com/office/drawing/2014/main" id="{B94EE661-07AB-1BC9-2D8A-9D1856E8A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90688"/>
            <a:ext cx="1934255" cy="193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ALL-E: The AI That Can Create Images from Text - Cloudbooklet">
            <a:extLst>
              <a:ext uri="{FF2B5EF4-FFF2-40B4-BE49-F238E27FC236}">
                <a16:creationId xmlns:a16="http://schemas.microsoft.com/office/drawing/2014/main" id="{872C3938-EF08-F8BF-F9AB-CF931FD4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73" y="1712004"/>
            <a:ext cx="2607470" cy="1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431E3B40-2300-2AF2-19F5-9690AC63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1" y="3984173"/>
            <a:ext cx="2749928" cy="14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oundingDINO/README.md · noni27/Shift_and_Inpaint at  e4ff7c4c4165c8c9c97a48cbfe811a9313ca9af4">
            <a:extLst>
              <a:ext uri="{FF2B5EF4-FFF2-40B4-BE49-F238E27FC236}">
                <a16:creationId xmlns:a16="http://schemas.microsoft.com/office/drawing/2014/main" id="{78116EBD-6503-2B15-C706-75F7A828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28" y="4341811"/>
            <a:ext cx="2294845" cy="22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61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Bibliotecas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, 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Micro.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TinyML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074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</a:t>
            </a:r>
            <a:r>
              <a:rPr lang="pt-BR" b="1" i="1" dirty="0"/>
              <a:t>Lite*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Protocolos: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Mega Pixels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0EB696-E0ED-86E0-4C6B-21E58F68982E}"/>
              </a:ext>
            </a:extLst>
          </p:cNvPr>
          <p:cNvSpPr txBox="1"/>
          <p:nvPr/>
        </p:nvSpPr>
        <p:spPr>
          <a:xfrm>
            <a:off x="10440451" y="6413786"/>
            <a:ext cx="1790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i="1" dirty="0"/>
              <a:t>*</a:t>
            </a:r>
            <a:r>
              <a:rPr lang="pt-BR" sz="1200" dirty="0"/>
              <a:t> Sem sensor de temperatura e humidade.</a:t>
            </a:r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TinyML: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Machine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dirty="0">
                <a:solidFill>
                  <a:srgbClr val="000000"/>
                </a:solidFill>
              </a:rPr>
              <a:t>”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https://www.youtube.com/watch?v=inN8seMm7UI</a:t>
            </a:r>
            <a:endParaRPr lang="pt-BR" dirty="0">
              <a:hlinkClick r:id="rId3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Todas as quartas-feiras das 17:30 às 18:30.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431B0-332C-5682-1508-2B608FEB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5BB17B-3616-61EB-2DBC-DB3ED130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6971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51176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3AEE3-0DA4-604F-C6F6-48793D9F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757C4F-29B8-DAB7-AA14-7BDDD86D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03429" cy="5032375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7"/>
              </a:rPr>
              <a:t>Trainer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Predição da qualidade do 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454545"/>
                </a:solidFill>
                <a:effectLst/>
                <a:latin typeface="Inter"/>
                <a:hlinkClick r:id="rId9"/>
              </a:rPr>
              <a:t>Diabetic</a:t>
            </a:r>
            <a:r>
              <a:rPr lang="pt-BR" b="0" i="0" dirty="0">
                <a:solidFill>
                  <a:srgbClr val="454545"/>
                </a:solidFill>
                <a:effectLst/>
                <a:latin typeface="Inter"/>
                <a:hlinkClick r:id="rId9"/>
              </a:rPr>
              <a:t> </a:t>
            </a:r>
            <a:r>
              <a:rPr lang="pt-BR" b="0" i="0" dirty="0" err="1">
                <a:solidFill>
                  <a:srgbClr val="454545"/>
                </a:solidFill>
                <a:effectLst/>
                <a:latin typeface="Inter"/>
                <a:hlinkClick r:id="rId9"/>
              </a:rPr>
              <a:t>retinopathy</a:t>
            </a:r>
            <a:r>
              <a:rPr lang="pt-BR" b="0" i="0" dirty="0">
                <a:solidFill>
                  <a:srgbClr val="454545"/>
                </a:solidFill>
                <a:effectLst/>
                <a:latin typeface="Inter"/>
                <a:hlinkClick r:id="rId9"/>
              </a:rPr>
              <a:t> detector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0"/>
              </a:rPr>
              <a:t>https://www.tensorflow.org/lite/examples?hl=pt-br</a:t>
            </a: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hlinkClick r:id="rId11"/>
              </a:rPr>
              <a:t>https://experiments.withgoogle.com/collection/tfliteformicrocontrollers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1404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3AEE3-0DA4-604F-C6F6-48793D9F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757C4F-29B8-DAB7-AA14-7BDDD86D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5032375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pt-BR" dirty="0"/>
              <a:t>“</a:t>
            </a:r>
            <a:r>
              <a:rPr lang="en-US" b="0" i="0" dirty="0">
                <a:effectLst/>
              </a:rPr>
              <a:t>Explore real-world edge ML projects”, </a:t>
            </a:r>
            <a:r>
              <a:rPr lang="pt-BR" dirty="0">
                <a:hlinkClick r:id="rId2"/>
              </a:rPr>
              <a:t>http://tinyurl.com</a:t>
            </a:r>
            <a:r>
              <a:rPr lang="pt-BR">
                <a:hlinkClick r:id="rId2"/>
              </a:rPr>
              <a:t>/tinymlprojects</a:t>
            </a:r>
            <a:endParaRPr lang="pt-BR"/>
          </a:p>
          <a:p>
            <a:pPr marL="514350" indent="-514350" algn="l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907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Exercícios: </a:t>
            </a:r>
            <a:r>
              <a:rPr lang="pt-BR" dirty="0">
                <a:hlinkClick r:id="rId3"/>
              </a:rPr>
              <a:t>Programação em Python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D615-6665-2FF6-BFEE-811BD4EB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Modelos mais eficientes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7C3A2-0404-0963-DA9A-888331E2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8" y="1690688"/>
            <a:ext cx="6329520" cy="5167312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Por exigirem recursos computacionais colossais, isso os torna proibitivamente caros. </a:t>
            </a:r>
          </a:p>
          <a:p>
            <a:r>
              <a:rPr lang="pt-BR" b="0" i="0" dirty="0">
                <a:effectLst/>
              </a:rPr>
              <a:t>Como resultado, a maioria dos usuários os acessa como serviços baseados em nuvem.</a:t>
            </a:r>
          </a:p>
          <a:p>
            <a:r>
              <a:rPr lang="pt-BR" dirty="0"/>
              <a:t>O uso na nuvem resulta em maior latência, alto consumo de energia e custos operacionais elevados.</a:t>
            </a:r>
          </a:p>
        </p:txBody>
      </p:sp>
      <p:pic>
        <p:nvPicPr>
          <p:cNvPr id="2050" name="Picture 2" descr="Smartphone Samsung Galaxy A15 4G 128GB 4GB RAM Tela Super Amoled FHD de  6.5&quot; Verde Claro">
            <a:extLst>
              <a:ext uri="{FF2B5EF4-FFF2-40B4-BE49-F238E27FC236}">
                <a16:creationId xmlns:a16="http://schemas.microsoft.com/office/drawing/2014/main" id="{AB8FC239-EA42-228F-3A85-BD038D1F3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7301" r="30953" b="6825"/>
          <a:stretch/>
        </p:blipFill>
        <p:spPr bwMode="auto">
          <a:xfrm>
            <a:off x="489857" y="1644422"/>
            <a:ext cx="1043982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arables: o que é e como melhoram a saúde na empresa? - Clinimed - Saúde e  Segurança do Trabalho">
            <a:extLst>
              <a:ext uri="{FF2B5EF4-FFF2-40B4-BE49-F238E27FC236}">
                <a16:creationId xmlns:a16="http://schemas.microsoft.com/office/drawing/2014/main" id="{C76D8F62-4680-6E35-5E9E-C671AE195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032" y="1786699"/>
            <a:ext cx="2710543" cy="180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st Examples of IoT (Internet of Things) |MicroAI™">
            <a:extLst>
              <a:ext uri="{FF2B5EF4-FFF2-40B4-BE49-F238E27FC236}">
                <a16:creationId xmlns:a16="http://schemas.microsoft.com/office/drawing/2014/main" id="{C543B4BF-2B49-A579-8D47-2B6D15D6D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05" y="4017508"/>
            <a:ext cx="3951514" cy="25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673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E76B1-A78A-AF3F-52B4-E3007A6C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2F70-3FD1-07AC-ED6C-EF533F18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Modelos mais eficientes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BD96-DD3F-2464-ACA6-465F9B7F4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8" y="1690688"/>
            <a:ext cx="6329520" cy="5167312"/>
          </a:xfrm>
        </p:spPr>
        <p:txBody>
          <a:bodyPr>
            <a:normAutofit/>
          </a:bodyPr>
          <a:lstStyle/>
          <a:p>
            <a:r>
              <a:rPr lang="pt-BR" dirty="0"/>
              <a:t>Essa realidade torna inviável o uso desses e outros modelos em dispositivos com recursos limitados, como smartphones, </a:t>
            </a:r>
            <a:r>
              <a:rPr lang="pt-BR" i="1" dirty="0" err="1"/>
              <a:t>wearables</a:t>
            </a:r>
            <a:r>
              <a:rPr lang="pt-BR" dirty="0"/>
              <a:t> ou dispositivos IoT.</a:t>
            </a:r>
          </a:p>
        </p:txBody>
      </p:sp>
      <p:pic>
        <p:nvPicPr>
          <p:cNvPr id="2050" name="Picture 2" descr="Smartphone Samsung Galaxy A15 4G 128GB 4GB RAM Tela Super Amoled FHD de  6.5&quot; Verde Claro">
            <a:extLst>
              <a:ext uri="{FF2B5EF4-FFF2-40B4-BE49-F238E27FC236}">
                <a16:creationId xmlns:a16="http://schemas.microsoft.com/office/drawing/2014/main" id="{463B10DD-8EEC-206C-E46B-5F4BB2DE4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7301" r="30953" b="6825"/>
          <a:stretch/>
        </p:blipFill>
        <p:spPr bwMode="auto">
          <a:xfrm>
            <a:off x="489857" y="1644422"/>
            <a:ext cx="1043982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arables: o que é e como melhoram a saúde na empresa? - Clinimed - Saúde e  Segurança do Trabalho">
            <a:extLst>
              <a:ext uri="{FF2B5EF4-FFF2-40B4-BE49-F238E27FC236}">
                <a16:creationId xmlns:a16="http://schemas.microsoft.com/office/drawing/2014/main" id="{24AA3617-F32F-44ED-9CFC-F21798417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032" y="1786699"/>
            <a:ext cx="2710543" cy="180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st Examples of IoT (Internet of Things) |MicroAI™">
            <a:extLst>
              <a:ext uri="{FF2B5EF4-FFF2-40B4-BE49-F238E27FC236}">
                <a16:creationId xmlns:a16="http://schemas.microsoft.com/office/drawing/2014/main" id="{56E4C64C-6561-FD3C-32D8-3F0951C5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05" y="4017508"/>
            <a:ext cx="3951514" cy="25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46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61A6A-E881-5560-EC0D-B24CF53C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8B8E-D404-6B71-204B-63DE4DB1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Modelos mais eficientes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6B09-0C23-86B0-4D9A-BA68F35ED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971" y="1825624"/>
            <a:ext cx="6901543" cy="5032375"/>
          </a:xfrm>
        </p:spPr>
        <p:txBody>
          <a:bodyPr>
            <a:normAutofit/>
          </a:bodyPr>
          <a:lstStyle/>
          <a:p>
            <a:r>
              <a:rPr lang="pt-BR" dirty="0"/>
              <a:t>Esses dispositivos são caracterizados por: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Baixa capacidade de processamento: </a:t>
            </a:r>
            <a:r>
              <a:rPr lang="pt-BR" dirty="0"/>
              <a:t>microcontroladores ou processadores com poder de computação reduzido.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Memória restrita:</a:t>
            </a:r>
            <a:r>
              <a:rPr lang="pt-BR" dirty="0"/>
              <a:t> pouca memória RAM e não volátil.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consumo de energia:</a:t>
            </a:r>
            <a:r>
              <a:rPr lang="pt-BR" dirty="0"/>
              <a:t> devem ser energeticamente eficientes, sendo muitas vezes alimentados por baterias.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Recursos de hardware simples:</a:t>
            </a:r>
            <a:r>
              <a:rPr lang="pt-BR" dirty="0"/>
              <a:t> dispõem de periféricos básicos e conectividade limitada.</a:t>
            </a:r>
          </a:p>
        </p:txBody>
      </p:sp>
      <p:pic>
        <p:nvPicPr>
          <p:cNvPr id="2050" name="Picture 2" descr="Smartphone Samsung Galaxy A15 4G 128GB 4GB RAM Tela Super Amoled FHD de  6.5&quot; Verde Claro">
            <a:extLst>
              <a:ext uri="{FF2B5EF4-FFF2-40B4-BE49-F238E27FC236}">
                <a16:creationId xmlns:a16="http://schemas.microsoft.com/office/drawing/2014/main" id="{FE8D6CBA-692D-69E0-53FB-CB2DFE2FE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7301" r="30953" b="6825"/>
          <a:stretch/>
        </p:blipFill>
        <p:spPr bwMode="auto">
          <a:xfrm>
            <a:off x="489857" y="1644422"/>
            <a:ext cx="1043982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arables: o que é e como melhoram a saúde na empresa? - Clinimed - Saúde e  Segurança do Trabalho">
            <a:extLst>
              <a:ext uri="{FF2B5EF4-FFF2-40B4-BE49-F238E27FC236}">
                <a16:creationId xmlns:a16="http://schemas.microsoft.com/office/drawing/2014/main" id="{942026DA-196A-0824-0731-6136B470E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32" y="1928015"/>
            <a:ext cx="2710543" cy="180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st Examples of IoT (Internet of Things) |MicroAI™">
            <a:extLst>
              <a:ext uri="{FF2B5EF4-FFF2-40B4-BE49-F238E27FC236}">
                <a16:creationId xmlns:a16="http://schemas.microsoft.com/office/drawing/2014/main" id="{71AE2423-8224-1960-6428-9E7C009F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91" y="4168351"/>
            <a:ext cx="3951514" cy="25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39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6D4E-037C-BCBE-2A62-A3A8F0C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Motivação: Modelos mais eficientes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34BB-0CE1-AAF8-D947-BB82825D1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486" y="1825624"/>
            <a:ext cx="7217228" cy="5032375"/>
          </a:xfrm>
        </p:spPr>
        <p:txBody>
          <a:bodyPr>
            <a:normAutofit/>
          </a:bodyPr>
          <a:lstStyle/>
          <a:p>
            <a:r>
              <a:rPr lang="pt-BR" dirty="0"/>
              <a:t>Nesse contexto, surgem os paradigmas </a:t>
            </a:r>
            <a:r>
              <a:rPr lang="pt-BR" dirty="0" err="1"/>
              <a:t>edge</a:t>
            </a:r>
            <a:r>
              <a:rPr lang="pt-BR" dirty="0"/>
              <a:t> e tinyML.</a:t>
            </a:r>
          </a:p>
          <a:p>
            <a:r>
              <a:rPr lang="pt-BR" dirty="0"/>
              <a:t>Eles buscam adaptar técnicas de machine learning para ambientes restritos, permitindo a implementação de modelos otimizados e eficientes que podem ser executados localmente com baixo consumo de energia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tinyML também é conhecido como </a:t>
            </a:r>
            <a:r>
              <a:rPr lang="pt-BR" dirty="0" err="1"/>
              <a:t>embeddedML</a:t>
            </a:r>
            <a:r>
              <a:rPr lang="pt-BR" dirty="0"/>
              <a:t>.</a:t>
            </a:r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6E3023F3-C9EA-2DEE-75B8-501543590464}"/>
              </a:ext>
            </a:extLst>
          </p:cNvPr>
          <p:cNvGrpSpPr/>
          <p:nvPr/>
        </p:nvGrpSpPr>
        <p:grpSpPr>
          <a:xfrm>
            <a:off x="424563" y="1521227"/>
            <a:ext cx="4103894" cy="4449134"/>
            <a:chOff x="9115425" y="2991824"/>
            <a:chExt cx="2743200" cy="3131657"/>
          </a:xfrm>
        </p:grpSpPr>
        <p:pic>
          <p:nvPicPr>
            <p:cNvPr id="7" name="Picture 3" descr="How can TinyML support sustainability on the edge?">
              <a:extLst>
                <a:ext uri="{FF2B5EF4-FFF2-40B4-BE49-F238E27FC236}">
                  <a16:creationId xmlns:a16="http://schemas.microsoft.com/office/drawing/2014/main" id="{D2031E8C-573C-E22D-DA9F-CBCE7E3C1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97"/>
            <a:stretch/>
          </p:blipFill>
          <p:spPr>
            <a:xfrm>
              <a:off x="9115425" y="3182325"/>
              <a:ext cx="2743200" cy="2941156"/>
            </a:xfrm>
            <a:prstGeom prst="rect">
              <a:avLst/>
            </a:prstGeom>
          </p:spPr>
        </p:pic>
        <p:pic>
          <p:nvPicPr>
            <p:cNvPr id="8" name="Picture 4" descr="How can TinyML support sustainability on the edge?">
              <a:extLst>
                <a:ext uri="{FF2B5EF4-FFF2-40B4-BE49-F238E27FC236}">
                  <a16:creationId xmlns:a16="http://schemas.microsoft.com/office/drawing/2014/main" id="{A34A5DA2-016B-F56C-2194-278969334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111" b="81150"/>
            <a:stretch/>
          </p:blipFill>
          <p:spPr>
            <a:xfrm>
              <a:off x="10039350" y="2991824"/>
              <a:ext cx="1066809" cy="563402"/>
            </a:xfrm>
            <a:prstGeom prst="rect">
              <a:avLst/>
            </a:prstGeom>
          </p:spPr>
        </p:pic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881ECE5-B29F-71DE-5464-A29D9F5CAE50}"/>
                </a:ext>
              </a:extLst>
            </p:cNvPr>
            <p:cNvSpPr txBox="1"/>
            <p:nvPr/>
          </p:nvSpPr>
          <p:spPr>
            <a:xfrm>
              <a:off x="9620250" y="3371849"/>
              <a:ext cx="1790700" cy="26538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>
                  <a:ea typeface="Calibri"/>
                  <a:cs typeface="Calibri"/>
                </a:rPr>
                <a:t>Edge/TinyML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668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2273-8113-CFB3-60C2-467E228B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5AA7-CBAA-3AD2-FAF8-FC8D08FA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7857" cy="5032375"/>
          </a:xfrm>
        </p:spPr>
        <p:txBody>
          <a:bodyPr/>
          <a:lstStyle/>
          <a:p>
            <a:r>
              <a:rPr lang="pt-BR" dirty="0"/>
              <a:t>Apresentar os principais algoritmos e técnicas de aprendizado de máquina (em inglês, Machine Learning, ML) aplicados a dispositivos com recursos computacionais limitados. </a:t>
            </a:r>
          </a:p>
          <a:p>
            <a:r>
              <a:rPr lang="pt-BR" dirty="0"/>
              <a:t>O curso terá duas partes, uma introdutória e outra prática.</a:t>
            </a:r>
          </a:p>
          <a:p>
            <a:r>
              <a:rPr lang="pt-BR" dirty="0"/>
              <a:t>A primeira parte conterá aulas introdutórias sobre dispositivos embarcados, IoT e ML.</a:t>
            </a:r>
          </a:p>
          <a:p>
            <a:r>
              <a:rPr lang="pt-BR" dirty="0"/>
              <a:t>A segunda parte conterá laboratórios e estudos dirigidos para fixação dos conceitos introduzidos, além de um projeto final. </a:t>
            </a:r>
          </a:p>
          <a:p>
            <a:r>
              <a:rPr lang="pt-BR" dirty="0"/>
              <a:t>Ao final do curso, vocês deverão ser capazes de entender e aplicar os principais algoritmos e técnicas de aprendizado de máquina em aplicações práticas utilizando dispositivos com restrições computacionais.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3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0D4-C580-C39C-45B6-2E80C550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de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80EE0-7874-8A7A-E43C-1E4F0AAB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874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Grande parte do curso necessitará de conhecimentos sobre a linguagem de programação Python, os quais eu assumo que vocês já têm. </a:t>
            </a:r>
          </a:p>
          <a:p>
            <a:r>
              <a:rPr lang="pt-BR" dirty="0"/>
              <a:t>Assim, como primeira atividade, peço que vocês resolvam alguns exercícios sobre programação Python como forma de avaliar </a:t>
            </a:r>
            <a:r>
              <a:rPr lang="pt-BR"/>
              <a:t>seus conhecimentos.</a:t>
            </a:r>
            <a:endParaRPr lang="pt-BR" dirty="0"/>
          </a:p>
          <a:p>
            <a:r>
              <a:rPr lang="pt-BR" dirty="0"/>
              <a:t>Caso vocês sintam dificuldades em resolvê-los, me procurem, pois posso sugerir cursos e livros. </a:t>
            </a:r>
          </a:p>
          <a:p>
            <a:r>
              <a:rPr lang="pt-BR" b="1" dirty="0">
                <a:solidFill>
                  <a:srgbClr val="00B050"/>
                </a:solidFill>
              </a:rPr>
              <a:t>Estes exercícios valem nota. </a:t>
            </a:r>
          </a:p>
          <a:p>
            <a:r>
              <a:rPr lang="pt-BR" dirty="0"/>
              <a:t>O link para resolução dos exercícios via Google </a:t>
            </a:r>
            <a:r>
              <a:rPr lang="pt-BR" dirty="0" err="1"/>
              <a:t>Colab</a:t>
            </a:r>
            <a:r>
              <a:rPr lang="pt-BR" dirty="0"/>
              <a:t> segue abaixo: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https://colab.research.google.com/github/zz4fap/tp557-iot-ml/blob/main/exercises/Exerc%C3%ADcios_sobre_Programa%C3%A7%C3%A3o_em_Python.ipynb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3172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7650</TotalTime>
  <Words>5815</Words>
  <Application>Microsoft Office PowerPoint</Application>
  <PresentationFormat>Widescreen</PresentationFormat>
  <Paragraphs>460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Inter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Motivação: Modelos mais eficientes</vt:lpstr>
      <vt:lpstr>Motivação: Modelos mais eficientes</vt:lpstr>
      <vt:lpstr>Motivação: Modelos mais eficientes</vt:lpstr>
      <vt:lpstr>Motivação: Modelos mais eficientes</vt:lpstr>
      <vt:lpstr>Motivação: Modelos mais eficientes</vt:lpstr>
      <vt:lpstr>Motivação: Modelos mais eficientes</vt:lpstr>
      <vt:lpstr>Objetivos do curso</vt:lpstr>
      <vt:lpstr>Teste de Python</vt:lpstr>
      <vt:lpstr>Motivação: Quantidade</vt:lpstr>
      <vt:lpstr>Motivação: Economia</vt:lpstr>
      <vt:lpstr>Motivação: Baixo consumo de energia</vt:lpstr>
      <vt:lpstr>Motivação: Sensores</vt:lpstr>
      <vt:lpstr>Motivação: Always On ML</vt:lpstr>
      <vt:lpstr>EdgeML versus TinyML</vt:lpstr>
      <vt:lpstr>Edge Computing versus EdgeML versus TinyML</vt:lpstr>
      <vt:lpstr>Mas o que são IA e ML?</vt:lpstr>
      <vt:lpstr>Aplicações do tinyML</vt:lpstr>
      <vt:lpstr>Aplicações do tinyML</vt:lpstr>
      <vt:lpstr>Aplicações do tinyML</vt:lpstr>
      <vt:lpstr>Sobre o curso</vt:lpstr>
      <vt:lpstr>Sobre o curso</vt:lpstr>
      <vt:lpstr>Sobre o curso</vt:lpstr>
      <vt:lpstr>Sobre o curso</vt:lpstr>
      <vt:lpstr>Sobre o curso</vt:lpstr>
      <vt:lpstr>Sobre o curso</vt:lpstr>
      <vt:lpstr>Objetivos do curso</vt:lpstr>
      <vt:lpstr>O que vamos aprender?</vt:lpstr>
      <vt:lpstr>O que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Ideias para projetos finais</vt:lpstr>
      <vt:lpstr>Ideias para projetos finais</vt:lpstr>
      <vt:lpstr>Atividades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1664</cp:revision>
  <dcterms:created xsi:type="dcterms:W3CDTF">2020-01-20T13:50:05Z</dcterms:created>
  <dcterms:modified xsi:type="dcterms:W3CDTF">2025-03-02T17:49:21Z</dcterms:modified>
</cp:coreProperties>
</file>